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8D6A0C-45EF-4567-B06D-1CAF51984258}">
  <a:tblStyle styleId="{388D6A0C-45EF-4567-B06D-1CAF51984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2464"/>
  </p:normalViewPr>
  <p:slideViewPr>
    <p:cSldViewPr snapToGrid="0">
      <p:cViewPr varScale="1">
        <p:scale>
          <a:sx n="97" d="100"/>
          <a:sy n="97" d="100"/>
        </p:scale>
        <p:origin x="22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b858dcad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b858dcad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58dcad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58dcad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b858dcad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b858dcad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b858dcad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b858dcad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b858dcad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b858dcad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b858dca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b858dcad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b858dcad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b858dcad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b858dcad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b858dcad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b858dcad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b858dcad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https://docs.cilium.io/en/stable/overview/component-overview/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b858dcad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b858dcad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https://www.tigera.io/learn/guides/cilium-vs-calico/cilium/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beebb27c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beebb27c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b858dca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b858dca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b858dcad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b858dcad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b858dcad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b858dcad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b858dcad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b858dcad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b858dcad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b858dcad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b858dca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b858dca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50c5ce5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50c5ce5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50c5ce5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50c5ce5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50c5ce5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50c5ce5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50c5ce5b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50c5ce5b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b7f5902b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b7f5902b3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50c5ce5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50c5ce5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50c5ce5b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50c5ce5b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50c5ce5b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50c5ce5b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50c5ce5b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50c5ce5b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50c5ce5b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50c5ce5b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50c5ce5b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50c5ce5b7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beebb27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beebb27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beebb27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beebb27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beebb27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beebb27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50c5ce5b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50c5ce5b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c56b759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c56b759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50c5ce5b7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950c5ce5b7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50c5ce5b7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950c5ce5b7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c12a522f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c12a522f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b7f5902b3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b7f5902b3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b858dca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b858dca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b858dca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b858dca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b858dca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b858dca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b858dcad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b858dcad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bpf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balso0/containers-days-2025-cilium-cheatsheet.git" TargetMode="External"/><Relationship Id="rId5" Type="http://schemas.openxmlformats.org/officeDocument/2006/relationships/hyperlink" Target="https://isovalent.com/labs/" TargetMode="External"/><Relationship Id="rId4" Type="http://schemas.openxmlformats.org/officeDocument/2006/relationships/hyperlink" Target="https://cilium.i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Empowering Kubernetes with </a:t>
            </a:r>
            <a:r>
              <a:rPr lang="en-GB" b="1"/>
              <a:t>Cilium</a:t>
            </a:r>
            <a:r>
              <a:rPr lang="en-GB"/>
              <a:t>: Beyond Traditional </a:t>
            </a:r>
            <a:r>
              <a:rPr lang="en-GB" b="1"/>
              <a:t>Networking</a:t>
            </a:r>
            <a:endParaRPr b="1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31576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Abraham Alfaro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Cloud Engineer @ AWS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Egress: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iptables: source Pod IP -&gt; internal node/VM 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Internet Gateway for NAT -&gt; internal VM IP -&gt; public node 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Ingress: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LoadBalancer service - external 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Ingress and ingress controller for routing to correct 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3" title="Untitled design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277" y="675500"/>
            <a:ext cx="4561450" cy="40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 proxy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Runs on every node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Keeps services and endpoints (pod IPs) up to date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Manages routing rules on the nodes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Four modes: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userpace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kernelspace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iptables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ipvs (IP virtual server)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 Network Interface (CNI)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Component between the container runtime and network 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CNI plugins called whenever a container gets created/removed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Responsible for: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IPAM (IP address management)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Setting up routes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Examples: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Cilium,Calico, Flannel, AWS VPC CNI, Azure CNI, etc.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CNI Spec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Contract between CRI and CNI plugin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49" name="Google Shape;149;p26"/>
          <p:cNvGraphicFramePr/>
          <p:nvPr/>
        </p:nvGraphicFramePr>
        <p:xfrm>
          <a:off x="952500" y="1809750"/>
          <a:ext cx="7239000" cy="2438280"/>
        </p:xfrm>
        <a:graphic>
          <a:graphicData uri="http://schemas.openxmlformats.org/drawingml/2006/table">
            <a:tbl>
              <a:tblPr>
                <a:noFill/>
                <a:tableStyleId>{388D6A0C-45EF-4567-B06D-1CAF51984258}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Adds a container to the network, returns the created interfaces/IPs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DELETE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Removes a container from the network, releases resources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CHECK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Checks whether the container network is set up properly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VERSION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Returns CNI versions supported by the plugin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Cilium?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581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Cilium is a cloud native solution for </a:t>
            </a:r>
            <a:r>
              <a:rPr lang="en-GB" sz="2000" b="1"/>
              <a:t>providing</a:t>
            </a:r>
            <a:r>
              <a:rPr lang="en-GB" sz="2000"/>
              <a:t>, </a:t>
            </a:r>
            <a:r>
              <a:rPr lang="en-GB" sz="2000" b="1"/>
              <a:t>securing</a:t>
            </a:r>
            <a:r>
              <a:rPr lang="en-GB" sz="2000"/>
              <a:t> and </a:t>
            </a:r>
            <a:r>
              <a:rPr lang="en-GB" sz="2000" b="1"/>
              <a:t>observing</a:t>
            </a:r>
            <a:r>
              <a:rPr lang="en-GB" sz="2000"/>
              <a:t> </a:t>
            </a:r>
            <a:r>
              <a:rPr lang="en-GB" sz="2000" b="1"/>
              <a:t>network connectivity</a:t>
            </a:r>
            <a:r>
              <a:rPr lang="en-GB" sz="2000"/>
              <a:t> between workloads, by the revolutionary Kernel technology </a:t>
            </a:r>
            <a:r>
              <a:rPr lang="en-GB" sz="2000" b="1"/>
              <a:t>eBPF</a:t>
            </a:r>
            <a:r>
              <a:rPr lang="en-GB" sz="2000"/>
              <a:t>. </a:t>
            </a:r>
            <a:endParaRPr sz="200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175" y="2972075"/>
            <a:ext cx="1470725" cy="16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31925"/>
            <a:ext cx="76200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6575"/>
            <a:ext cx="8520600" cy="47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Cilium daemon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Cilium CLI Client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Cilium Operator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CNI Plugin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eBPF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Data Store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050" y="2912250"/>
            <a:ext cx="1524851" cy="16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92125" y="92725"/>
            <a:ext cx="8123100" cy="1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</a:t>
            </a:r>
            <a:endParaRPr b="1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292125" y="1507687"/>
            <a:ext cx="81231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2048"/>
              <a:t>Abraham Alfaro </a:t>
            </a:r>
            <a:endParaRPr sz="2048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2048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2048"/>
              <a:t>Cloud Engineer @ </a:t>
            </a:r>
            <a:r>
              <a:rPr lang="en-GB" sz="2048" b="1"/>
              <a:t>AWS</a:t>
            </a:r>
            <a:endParaRPr sz="2048" b="1"/>
          </a:p>
        </p:txBody>
      </p:sp>
      <p:pic>
        <p:nvPicPr>
          <p:cNvPr id="67" name="Google Shape;67;p14" title="5cbe4783-422b-4394-b842-789a6fd4c6a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50" y="697525"/>
            <a:ext cx="3748450" cy="37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25" y="3109556"/>
            <a:ext cx="715725" cy="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224" y="308641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599" y="3086413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61" y="0"/>
            <a:ext cx="64152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Cilium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Connecting workloads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Flat L3 network and overlay networking model</a:t>
            </a:r>
            <a:br>
              <a:rPr lang="en-GB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Enforcing network policies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NetworkPolicy ir CiliumNetworkPolicy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Uses Envoy for L7 path</a:t>
            </a:r>
            <a:br>
              <a:rPr lang="en-GB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Visualizing network traffic flows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Hubble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Prometheus metrics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Encryption using IPSec or Wireguard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networking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-48525" y="1322300"/>
            <a:ext cx="25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IPAM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Kube Proxy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Iptables or ipvs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Service discovery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475" y="1019000"/>
            <a:ext cx="6034524" cy="40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networking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5504700" y="1211800"/>
            <a:ext cx="363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eBPF native dataplane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Kube-proxy replacement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Agent on each node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1245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Mesh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00" y="966725"/>
            <a:ext cx="7122774" cy="387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mesh - Local Service Affinity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50" y="1107275"/>
            <a:ext cx="8405652" cy="29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Mesh - Remote Service Affinity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7275"/>
            <a:ext cx="8399073" cy="29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Mesh - Local Service Affinity</a:t>
            </a: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512" y="1152475"/>
            <a:ext cx="3804975" cy="36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Mesh - Remote Service Affinity 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50" y="1017713"/>
            <a:ext cx="43338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Identity-based Security</a:t>
            </a: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50" y="1296013"/>
            <a:ext cx="6664699" cy="312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Kubernetes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Networking in Kubernetes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Introduction to Cilium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Core Components &amp;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Demo/Hands-on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925" y="4136900"/>
            <a:ext cx="817375" cy="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Cilium Network Policies </a:t>
            </a: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Cilium implements Kubernetes Network Policies for L3/L4 level and extends with L7 policies for fine grained API-level security for common protocols such as HTTP, Kafka, gRPC,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 title="Worker n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0" y="61400"/>
            <a:ext cx="8260426" cy="50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Cilium Network Policy example</a:t>
            </a:r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700" y="1017713"/>
            <a:ext cx="4863424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Hubble ? 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Hubble UI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Service dependency maps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Flow display and filtering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Network Policy Viewer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Hubble CLI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Detailed Flow Visibility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Extensive Filtering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JSON output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4843350" y="1219950"/>
            <a:ext cx="409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Hubble Metrics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Build metrics for operations and application monitoring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50" y="2366975"/>
            <a:ext cx="6482099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Map</a:t>
            </a:r>
            <a:endParaRPr/>
          </a:p>
        </p:txBody>
      </p:sp>
      <p:pic>
        <p:nvPicPr>
          <p:cNvPr id="284" name="Google Shape;284;p46" title="Screenshot 2025-10-21 at 9.11.59 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50" y="1017725"/>
            <a:ext cx="7916724" cy="3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visibility</a:t>
            </a:r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1017725"/>
            <a:ext cx="8087376" cy="40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Health Checklist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Check cilium daemonset and operator health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Check envoy if it is enabled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Cilium status or (cilium-dbg status) on a pod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Optionally run cilium connectivity test to validate baseline paths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Gather logs (agent and operator)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Grab current logs from agent and operator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Look for restarts/crashes, IPAM issues, kube-proxy replacement messages or runtime errors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Inspect config (configMap)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View live agent config and cluster configmap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Services and backeds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Verify kube-proxy replacement state and service maps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Confirm backends are registered and endpoints are healthy.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309" name="Google Shape;30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Watch traffic with cilium-dbg monitor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Run on the same node as the affected pod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FIlter event types: –type drop, policy verdict, trace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6. Collect a sysdump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Use cilium sysdump to capture cluster-wide diagnostics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Cilium Certified Associate (CCA)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Cilium Certified Associate (CCA) exam confirms a user’s knowledge of connecting, securing, and observing Kubernetes clusters using Cilium.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75" y="20042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6" title="Screenshot 2025-10-22 at 22-25-41 Kubernetes compon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5" y="433925"/>
            <a:ext cx="8841802" cy="42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 2026 KCDs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b="1"/>
              <a:t>February</a:t>
            </a:r>
            <a:endParaRPr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/>
              <a:t>    KCD Guadalajara – February (Tier 1)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b="1"/>
              <a:t>March</a:t>
            </a:r>
            <a:endParaRPr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/>
              <a:t>    KCD Panama – March (NEW)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-GB" b="1"/>
              <a:t>July</a:t>
            </a:r>
            <a:endParaRPr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-GB"/>
              <a:t>    KCD Lima, Perú – July (Tier 2)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328" name="Google Shape;32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eBPF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https://ebpf.io/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Cilium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https://cilium.io/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Isovalent labs 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https://isovalent.com/labs/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Demo 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https://github.com/abalso0/containers-days-2025-cilium-cheatsheet.git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Thank you! </a:t>
            </a:r>
            <a:br>
              <a:rPr lang="en-GB" sz="4800">
                <a:solidFill>
                  <a:schemeClr val="dk1"/>
                </a:solidFill>
              </a:rPr>
            </a:br>
            <a:endParaRPr sz="4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Abraham Alfaro |  @abalso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Cloud Engineer @ AWS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4800">
              <a:solidFill>
                <a:schemeClr val="dk1"/>
              </a:solidFill>
            </a:endParaRPr>
          </a:p>
        </p:txBody>
      </p:sp>
      <p:pic>
        <p:nvPicPr>
          <p:cNvPr id="334" name="Google Shape;334;p54" title="51726577404369334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81" y="712150"/>
            <a:ext cx="4311766" cy="38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Networking in Kubernetes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Container to container communication.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Pod to pod communication.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Pod to service communication.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External communication (ingress and egress)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 to container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138175" y="1152475"/>
            <a:ext cx="431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Containers use localhost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Pod = network NS, IP and port space </a:t>
            </a:r>
            <a:endParaRPr/>
          </a:p>
        </p:txBody>
      </p:sp>
      <p:pic>
        <p:nvPicPr>
          <p:cNvPr id="97" name="Google Shape;97;p18" title="Untitled design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850" y="1261238"/>
            <a:ext cx="4387025" cy="319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 title="Untitled design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50" y="1017724"/>
            <a:ext cx="7065902" cy="39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 to service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Kubernetes </a:t>
            </a:r>
            <a:r>
              <a:rPr lang="en-GB" b="1"/>
              <a:t>service</a:t>
            </a:r>
            <a:r>
              <a:rPr lang="en-GB"/>
              <a:t> maps a single IP address to a pod group to address the issue of a pod's changing address. The </a:t>
            </a:r>
            <a:r>
              <a:rPr lang="en-GB" b="1"/>
              <a:t>service</a:t>
            </a:r>
            <a:r>
              <a:rPr lang="en-GB"/>
              <a:t> creates a single endpoint, an immutable IP address and hostname, and forwards requests to a pod in that service.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kube-proxy process runs in every node, mapping a service's virtual IP addresses to pod IP addresses. Services enable implementing load balancing techniques and exposing a deployment for external connections.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1" title="Untitled design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541"/>
            <a:ext cx="9144001" cy="500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Macintosh PowerPoint</Application>
  <PresentationFormat>On-screen Show (16:9)</PresentationFormat>
  <Paragraphs>159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Proxima Nova</vt:lpstr>
      <vt:lpstr>Spearmint</vt:lpstr>
      <vt:lpstr>Empowering Kubernetes with Cilium: Beyond Traditional Networking</vt:lpstr>
      <vt:lpstr>Who am I</vt:lpstr>
      <vt:lpstr>Agenda</vt:lpstr>
      <vt:lpstr>PowerPoint Presentation</vt:lpstr>
      <vt:lpstr>Networking in Kubernetes </vt:lpstr>
      <vt:lpstr>Container to container communication </vt:lpstr>
      <vt:lpstr>Pod to pod communication </vt:lpstr>
      <vt:lpstr>Pod to service communication </vt:lpstr>
      <vt:lpstr>PowerPoint Presentation</vt:lpstr>
      <vt:lpstr>External communication </vt:lpstr>
      <vt:lpstr>Ingress</vt:lpstr>
      <vt:lpstr>Kube proxy </vt:lpstr>
      <vt:lpstr>Container Network Interface (CNI)</vt:lpstr>
      <vt:lpstr>CNI Spec</vt:lpstr>
      <vt:lpstr>What is Cilium? </vt:lpstr>
      <vt:lpstr>PowerPoint Presentation</vt:lpstr>
      <vt:lpstr>PowerPoint Presentation</vt:lpstr>
      <vt:lpstr>PowerPoint Presentation</vt:lpstr>
      <vt:lpstr>Components</vt:lpstr>
      <vt:lpstr>PowerPoint Presentation</vt:lpstr>
      <vt:lpstr>Cilium features </vt:lpstr>
      <vt:lpstr>Kubernetes networking</vt:lpstr>
      <vt:lpstr>Kubernetes networking</vt:lpstr>
      <vt:lpstr>Cluster Mesh</vt:lpstr>
      <vt:lpstr>Cluster mesh - Local Service Affinity</vt:lpstr>
      <vt:lpstr>Cluster Mesh - Remote Service Affinity</vt:lpstr>
      <vt:lpstr>Cluster Mesh - Local Service Affinity</vt:lpstr>
      <vt:lpstr>Cluster Mesh - Remote Service Affinity </vt:lpstr>
      <vt:lpstr>Identity-based Security</vt:lpstr>
      <vt:lpstr>Cilium Network Policies </vt:lpstr>
      <vt:lpstr>PowerPoint Presentation</vt:lpstr>
      <vt:lpstr>Cilium Network Policy example</vt:lpstr>
      <vt:lpstr>What is Hubble ? </vt:lpstr>
      <vt:lpstr>Service Map</vt:lpstr>
      <vt:lpstr>Flow visibility</vt:lpstr>
      <vt:lpstr>Troubleshooting</vt:lpstr>
      <vt:lpstr>Troubleshooting</vt:lpstr>
      <vt:lpstr>Troubleshooting</vt:lpstr>
      <vt:lpstr>Cilium Certified Associate (CCA)  </vt:lpstr>
      <vt:lpstr>H1 2026 KCDs  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Abraham AS</cp:lastModifiedBy>
  <cp:revision>1</cp:revision>
  <dcterms:modified xsi:type="dcterms:W3CDTF">2025-11-24T15:05:50Z</dcterms:modified>
</cp:coreProperties>
</file>